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2"/>
  </p:notesMasterIdLst>
  <p:sldIdLst>
    <p:sldId id="256" r:id="rId2"/>
    <p:sldId id="327" r:id="rId3"/>
    <p:sldId id="325" r:id="rId4"/>
    <p:sldId id="326" r:id="rId5"/>
    <p:sldId id="328" r:id="rId6"/>
    <p:sldId id="329" r:id="rId7"/>
    <p:sldId id="330" r:id="rId8"/>
    <p:sldId id="331" r:id="rId9"/>
    <p:sldId id="332" r:id="rId10"/>
    <p:sldId id="289" r:id="rId11"/>
  </p:sldIdLst>
  <p:sldSz cx="9144000" cy="5143500" type="screen16x9"/>
  <p:notesSz cx="6858000" cy="9144000"/>
  <p:embeddedFontLst>
    <p:embeddedFont>
      <p:font typeface="IBM Plex Sans Condensed" charset="0"/>
      <p:regular r:id="rId13"/>
      <p:bold r:id="rId14"/>
      <p:italic r:id="rId15"/>
      <p:boldItalic r:id="rId16"/>
    </p:embeddedFont>
    <p:embeddedFont>
      <p:font typeface="Frank Ruhl Libre Light" charset="-79"/>
      <p:regular r:id="rId17"/>
      <p:bold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F8473B9A-3B9F-4F86-A8C2-CFE50AEE946C}">
  <a:tblStyle styleId="{F8473B9A-3B9F-4F86-A8C2-CFE50AEE946C}"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3238" autoAdjust="0"/>
  </p:normalViewPr>
  <p:slideViewPr>
    <p:cSldViewPr>
      <p:cViewPr varScale="1">
        <p:scale>
          <a:sx n="91" d="100"/>
          <a:sy n="91" d="100"/>
        </p:scale>
        <p:origin x="-786" y="-108"/>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2.jpeg>
</file>

<file path=ppt/media/image3.png>
</file>

<file path=ppt/media/image4.png>
</file>

<file path=ppt/media/media1.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89053856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18017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25689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1998100" y="604500"/>
            <a:ext cx="3597600" cy="3934500"/>
          </a:xfrm>
          <a:prstGeom prst="rect">
            <a:avLst/>
          </a:prstGeom>
        </p:spPr>
        <p:txBody>
          <a:bodyPr spcFirstLastPara="1" wrap="square" lIns="0" tIns="0" rIns="0" bIns="0" anchor="ctr" anchorCtr="0"/>
          <a:lstStyle>
            <a:lvl1pPr lvl="0" algn="l">
              <a:spcBef>
                <a:spcPts val="0"/>
              </a:spcBef>
              <a:spcAft>
                <a:spcPts val="0"/>
              </a:spcAft>
              <a:buSzPts val="3600"/>
              <a:buNone/>
              <a:defRPr sz="3600"/>
            </a:lvl1pPr>
            <a:lvl2pPr lvl="1" algn="l">
              <a:spcBef>
                <a:spcPts val="0"/>
              </a:spcBef>
              <a:spcAft>
                <a:spcPts val="0"/>
              </a:spcAft>
              <a:buSzPts val="3600"/>
              <a:buNone/>
              <a:defRPr sz="3600"/>
            </a:lvl2pPr>
            <a:lvl3pPr lvl="2" algn="l">
              <a:spcBef>
                <a:spcPts val="0"/>
              </a:spcBef>
              <a:spcAft>
                <a:spcPts val="0"/>
              </a:spcAft>
              <a:buSzPts val="3600"/>
              <a:buNone/>
              <a:defRPr sz="3600"/>
            </a:lvl3pPr>
            <a:lvl4pPr lvl="3" algn="l">
              <a:spcBef>
                <a:spcPts val="0"/>
              </a:spcBef>
              <a:spcAft>
                <a:spcPts val="0"/>
              </a:spcAft>
              <a:buSzPts val="3600"/>
              <a:buNone/>
              <a:defRPr sz="3600"/>
            </a:lvl4pPr>
            <a:lvl5pPr lvl="4" algn="l">
              <a:spcBef>
                <a:spcPts val="0"/>
              </a:spcBef>
              <a:spcAft>
                <a:spcPts val="0"/>
              </a:spcAft>
              <a:buSzPts val="3600"/>
              <a:buNone/>
              <a:defRPr sz="3600"/>
            </a:lvl5pPr>
            <a:lvl6pPr lvl="5" algn="l">
              <a:spcBef>
                <a:spcPts val="0"/>
              </a:spcBef>
              <a:spcAft>
                <a:spcPts val="0"/>
              </a:spcAft>
              <a:buSzPts val="3600"/>
              <a:buNone/>
              <a:defRPr sz="3600"/>
            </a:lvl6pPr>
            <a:lvl7pPr lvl="6" algn="l">
              <a:spcBef>
                <a:spcPts val="0"/>
              </a:spcBef>
              <a:spcAft>
                <a:spcPts val="0"/>
              </a:spcAft>
              <a:buSzPts val="3600"/>
              <a:buNone/>
              <a:defRPr sz="3600"/>
            </a:lvl7pPr>
            <a:lvl8pPr lvl="7" algn="l">
              <a:spcBef>
                <a:spcPts val="0"/>
              </a:spcBef>
              <a:spcAft>
                <a:spcPts val="0"/>
              </a:spcAft>
              <a:buSzPts val="3600"/>
              <a:buNone/>
              <a:defRPr sz="3600"/>
            </a:lvl8pPr>
            <a:lvl9pPr lvl="8" algn="l">
              <a:spcBef>
                <a:spcPts val="0"/>
              </a:spcBef>
              <a:spcAft>
                <a:spcPts val="0"/>
              </a:spcAft>
              <a:buSzPts val="3600"/>
              <a:buNone/>
              <a:defRPr sz="3600"/>
            </a:lvl9pPr>
          </a:lstStyle>
          <a:p>
            <a:endParaRPr/>
          </a:p>
        </p:txBody>
      </p:sp>
      <p:cxnSp>
        <p:nvCxnSpPr>
          <p:cNvPr id="13" name="Google Shape;13;p2"/>
          <p:cNvCxnSpPr/>
          <p:nvPr/>
        </p:nvCxnSpPr>
        <p:spPr>
          <a:xfrm>
            <a:off x="1524459" y="1797900"/>
            <a:ext cx="0" cy="1547700"/>
          </a:xfrm>
          <a:prstGeom prst="straightConnector1">
            <a:avLst/>
          </a:prstGeom>
          <a:noFill/>
          <a:ln w="9525" cap="flat" cmpd="sng">
            <a:solidFill>
              <a:srgbClr val="D9DCE6"/>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5"/>
        <p:cNvGrpSpPr/>
        <p:nvPr/>
      </p:nvGrpSpPr>
      <p:grpSpPr>
        <a:xfrm>
          <a:off x="0" y="0"/>
          <a:ext cx="0" cy="0"/>
          <a:chOff x="0" y="0"/>
          <a:chExt cx="0" cy="0"/>
        </a:xfrm>
      </p:grpSpPr>
      <p:sp>
        <p:nvSpPr>
          <p:cNvPr id="26" name="Google Shape;26;p5"/>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27;p5"/>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28" name="Google Shape;28;p5"/>
          <p:cNvSpPr txBox="1">
            <a:spLocks noGrp="1"/>
          </p:cNvSpPr>
          <p:nvPr>
            <p:ph type="title"/>
          </p:nvPr>
        </p:nvSpPr>
        <p:spPr>
          <a:xfrm>
            <a:off x="291300" y="1026000"/>
            <a:ext cx="1341900" cy="3091500"/>
          </a:xfrm>
          <a:prstGeom prst="rect">
            <a:avLst/>
          </a:prstGeom>
        </p:spPr>
        <p:txBody>
          <a:bodyPr spcFirstLastPara="1" wrap="square" lIns="0" tIns="0" rIns="0" bIns="0" anchor="t" anchorCtr="0"/>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9" name="Google Shape;29;p5"/>
          <p:cNvSpPr txBox="1">
            <a:spLocks noGrp="1"/>
          </p:cNvSpPr>
          <p:nvPr>
            <p:ph type="body" idx="1"/>
          </p:nvPr>
        </p:nvSpPr>
        <p:spPr>
          <a:xfrm>
            <a:off x="2191200" y="1026000"/>
            <a:ext cx="5345700" cy="3091500"/>
          </a:xfrm>
          <a:prstGeom prst="rect">
            <a:avLst/>
          </a:prstGeom>
        </p:spPr>
        <p:txBody>
          <a:bodyPr spcFirstLastPara="1" wrap="square" lIns="0" tIns="0" rIns="0" bIns="0" anchor="t" anchorCtr="0"/>
          <a:lstStyle>
            <a:lvl1pPr marL="457200" lvl="0" indent="-317500">
              <a:spcBef>
                <a:spcPts val="0"/>
              </a:spcBef>
              <a:spcAft>
                <a:spcPts val="0"/>
              </a:spcAft>
              <a:buSzPts val="1400"/>
              <a:buChar char="◎"/>
              <a:defRPr/>
            </a:lvl1pPr>
            <a:lvl2pPr marL="914400" lvl="1" indent="-317500">
              <a:spcBef>
                <a:spcPts val="800"/>
              </a:spcBef>
              <a:spcAft>
                <a:spcPts val="0"/>
              </a:spcAft>
              <a:buSzPts val="1400"/>
              <a:buChar char="◎"/>
              <a:defRPr/>
            </a:lvl2pPr>
            <a:lvl3pPr marL="1371600" lvl="2" indent="-355600">
              <a:spcBef>
                <a:spcPts val="800"/>
              </a:spcBef>
              <a:spcAft>
                <a:spcPts val="0"/>
              </a:spcAft>
              <a:buSzPts val="2000"/>
              <a:buChar char="■"/>
              <a:defRPr/>
            </a:lvl3pPr>
            <a:lvl4pPr marL="1828800" lvl="3" indent="-355600">
              <a:spcBef>
                <a:spcPts val="800"/>
              </a:spcBef>
              <a:spcAft>
                <a:spcPts val="0"/>
              </a:spcAft>
              <a:buSzPts val="2000"/>
              <a:buChar char="●"/>
              <a:defRPr/>
            </a:lvl4pPr>
            <a:lvl5pPr marL="2286000" lvl="4" indent="-355600">
              <a:spcBef>
                <a:spcPts val="800"/>
              </a:spcBef>
              <a:spcAft>
                <a:spcPts val="0"/>
              </a:spcAft>
              <a:buSzPts val="2000"/>
              <a:buChar char="○"/>
              <a:defRPr/>
            </a:lvl5pPr>
            <a:lvl6pPr marL="2743200" lvl="5" indent="-355600">
              <a:spcBef>
                <a:spcPts val="800"/>
              </a:spcBef>
              <a:spcAft>
                <a:spcPts val="0"/>
              </a:spcAft>
              <a:buSzPts val="2000"/>
              <a:buChar char="■"/>
              <a:defRPr/>
            </a:lvl6pPr>
            <a:lvl7pPr marL="3200400" lvl="6" indent="-355600">
              <a:spcBef>
                <a:spcPts val="800"/>
              </a:spcBef>
              <a:spcAft>
                <a:spcPts val="0"/>
              </a:spcAft>
              <a:buSzPts val="2000"/>
              <a:buChar char="●"/>
              <a:defRPr/>
            </a:lvl7pPr>
            <a:lvl8pPr marL="3657600" lvl="7" indent="-355600">
              <a:spcBef>
                <a:spcPts val="800"/>
              </a:spcBef>
              <a:spcAft>
                <a:spcPts val="0"/>
              </a:spcAft>
              <a:buSzPts val="2000"/>
              <a:buChar char="○"/>
              <a:defRPr/>
            </a:lvl8pPr>
            <a:lvl9pPr marL="4114800" lvl="8" indent="-355600">
              <a:spcBef>
                <a:spcPts val="800"/>
              </a:spcBef>
              <a:spcAft>
                <a:spcPts val="800"/>
              </a:spcAft>
              <a:buSzPts val="2000"/>
              <a:buChar char="■"/>
              <a:defRPr/>
            </a:lvl9pPr>
          </a:lstStyle>
          <a:p>
            <a:endParaRPr/>
          </a:p>
        </p:txBody>
      </p:sp>
      <p:sp>
        <p:nvSpPr>
          <p:cNvPr id="30" name="Google Shape;30;p5"/>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1"/>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1D3E7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5">
            <a:alphaModFix/>
          </a:blip>
          <a:stretch>
            <a:fillRect/>
          </a:stretch>
        </p:blipFill>
        <p:spPr>
          <a:xfrm>
            <a:off x="0" y="11300"/>
            <a:ext cx="9144000" cy="5143500"/>
          </a:xfrm>
          <a:prstGeom prst="rect">
            <a:avLst/>
          </a:prstGeom>
          <a:noFill/>
          <a:ln>
            <a:noFill/>
          </a:ln>
        </p:spPr>
      </p:pic>
      <p:sp>
        <p:nvSpPr>
          <p:cNvPr id="7" name="Google Shape;7;p1"/>
          <p:cNvSpPr txBox="1">
            <a:spLocks noGrp="1"/>
          </p:cNvSpPr>
          <p:nvPr>
            <p:ph type="title"/>
          </p:nvPr>
        </p:nvSpPr>
        <p:spPr>
          <a:xfrm>
            <a:off x="291300" y="1026000"/>
            <a:ext cx="1341900" cy="3091500"/>
          </a:xfrm>
          <a:prstGeom prst="rect">
            <a:avLst/>
          </a:prstGeom>
          <a:noFill/>
          <a:ln>
            <a:noFill/>
          </a:ln>
        </p:spPr>
        <p:txBody>
          <a:bodyPr spcFirstLastPara="1" wrap="square" lIns="0" tIns="0" rIns="0" bIns="0" anchor="t" anchorCtr="0"/>
          <a:lstStyle>
            <a:lvl1pPr lvl="0"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1pPr>
            <a:lvl2pPr lvl="1"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2pPr>
            <a:lvl3pPr lvl="2"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3pPr>
            <a:lvl4pPr lvl="3"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4pPr>
            <a:lvl5pPr lvl="4"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5pPr>
            <a:lvl6pPr lvl="5"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6pPr>
            <a:lvl7pPr lvl="6"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7pPr>
            <a:lvl8pPr lvl="7"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8pPr>
            <a:lvl9pPr lvl="8"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9pPr>
          </a:lstStyle>
          <a:p>
            <a:endParaRPr/>
          </a:p>
        </p:txBody>
      </p:sp>
      <p:sp>
        <p:nvSpPr>
          <p:cNvPr id="8" name="Google Shape;8;p1"/>
          <p:cNvSpPr txBox="1">
            <a:spLocks noGrp="1"/>
          </p:cNvSpPr>
          <p:nvPr>
            <p:ph type="body" idx="1"/>
          </p:nvPr>
        </p:nvSpPr>
        <p:spPr>
          <a:xfrm>
            <a:off x="2191200" y="1026000"/>
            <a:ext cx="5345700" cy="3091500"/>
          </a:xfrm>
          <a:prstGeom prst="rect">
            <a:avLst/>
          </a:prstGeom>
          <a:noFill/>
          <a:ln>
            <a:noFill/>
          </a:ln>
        </p:spPr>
        <p:txBody>
          <a:bodyPr spcFirstLastPara="1" wrap="square" lIns="0" tIns="0" rIns="0" bIns="0" anchor="t" anchorCtr="0"/>
          <a:lstStyle>
            <a:lvl1pPr marL="457200" lvl="0" indent="-317500">
              <a:lnSpc>
                <a:spcPct val="114000"/>
              </a:lnSpc>
              <a:spcBef>
                <a:spcPts val="0"/>
              </a:spcBef>
              <a:spcAft>
                <a:spcPts val="0"/>
              </a:spcAft>
              <a:buClr>
                <a:srgbClr val="D9DCE6"/>
              </a:buClr>
              <a:buSzPts val="1400"/>
              <a:buFont typeface="Frank Ruhl Libre Light"/>
              <a:buChar char="◎"/>
              <a:defRPr sz="2000">
                <a:solidFill>
                  <a:srgbClr val="6B6E81"/>
                </a:solidFill>
                <a:latin typeface="Frank Ruhl Libre Light"/>
                <a:ea typeface="Frank Ruhl Libre Light"/>
                <a:cs typeface="Frank Ruhl Libre Light"/>
                <a:sym typeface="Frank Ruhl Libre Light"/>
              </a:defRPr>
            </a:lvl1pPr>
            <a:lvl2pPr marL="914400" lvl="1" indent="-317500">
              <a:lnSpc>
                <a:spcPct val="114000"/>
              </a:lnSpc>
              <a:spcBef>
                <a:spcPts val="800"/>
              </a:spcBef>
              <a:spcAft>
                <a:spcPts val="0"/>
              </a:spcAft>
              <a:buClr>
                <a:srgbClr val="D9DCE6"/>
              </a:buClr>
              <a:buSzPts val="1400"/>
              <a:buFont typeface="Frank Ruhl Libre Light"/>
              <a:buChar char="◎"/>
              <a:defRPr sz="2000">
                <a:solidFill>
                  <a:srgbClr val="6B6E81"/>
                </a:solidFill>
                <a:latin typeface="Frank Ruhl Libre Light"/>
                <a:ea typeface="Frank Ruhl Libre Light"/>
                <a:cs typeface="Frank Ruhl Libre Light"/>
                <a:sym typeface="Frank Ruhl Libre Light"/>
              </a:defRPr>
            </a:lvl2pPr>
            <a:lvl3pPr marL="1371600" lvl="2"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3pPr>
            <a:lvl4pPr marL="1828800" lvl="3"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4pPr>
            <a:lvl5pPr marL="2286000" lvl="4"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5pPr>
            <a:lvl6pPr marL="2743200" lvl="5"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6pPr>
            <a:lvl7pPr marL="3200400" lvl="6"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7pPr>
            <a:lvl8pPr marL="3657600" lvl="7"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8pPr>
            <a:lvl9pPr marL="4114800" lvl="8" indent="-355600">
              <a:lnSpc>
                <a:spcPct val="114000"/>
              </a:lnSpc>
              <a:spcBef>
                <a:spcPts val="800"/>
              </a:spcBef>
              <a:spcAft>
                <a:spcPts val="80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9pPr>
          </a:lstStyle>
          <a:p>
            <a:endParaRPr/>
          </a:p>
        </p:txBody>
      </p:sp>
      <p:sp>
        <p:nvSpPr>
          <p:cNvPr id="9" name="Google Shape;9;p1"/>
          <p:cNvSpPr txBox="1">
            <a:spLocks noGrp="1"/>
          </p:cNvSpPr>
          <p:nvPr>
            <p:ph type="sldNum" idx="12"/>
          </p:nvPr>
        </p:nvSpPr>
        <p:spPr>
          <a:xfrm>
            <a:off x="8453425" y="-60"/>
            <a:ext cx="548700" cy="5143500"/>
          </a:xfrm>
          <a:prstGeom prst="rect">
            <a:avLst/>
          </a:prstGeom>
          <a:noFill/>
          <a:ln>
            <a:noFill/>
          </a:ln>
        </p:spPr>
        <p:txBody>
          <a:bodyPr spcFirstLastPara="1" wrap="square" lIns="0" tIns="0" rIns="0" bIns="0" anchor="ctr" anchorCtr="0">
            <a:noAutofit/>
          </a:bodyPr>
          <a:lstStyle>
            <a:lvl1pPr lvl="0" algn="r">
              <a:buNone/>
              <a:defRPr sz="1100">
                <a:solidFill>
                  <a:schemeClr val="lt1"/>
                </a:solidFill>
                <a:latin typeface="IBM Plex Sans Condensed"/>
                <a:ea typeface="IBM Plex Sans Condensed"/>
                <a:cs typeface="IBM Plex Sans Condensed"/>
                <a:sym typeface="IBM Plex Sans Condensed"/>
              </a:defRPr>
            </a:lvl1pPr>
            <a:lvl2pPr lvl="1" algn="r">
              <a:buNone/>
              <a:defRPr sz="1100">
                <a:solidFill>
                  <a:schemeClr val="lt1"/>
                </a:solidFill>
                <a:latin typeface="IBM Plex Sans Condensed"/>
                <a:ea typeface="IBM Plex Sans Condensed"/>
                <a:cs typeface="IBM Plex Sans Condensed"/>
                <a:sym typeface="IBM Plex Sans Condensed"/>
              </a:defRPr>
            </a:lvl2pPr>
            <a:lvl3pPr lvl="2" algn="r">
              <a:buNone/>
              <a:defRPr sz="1100">
                <a:solidFill>
                  <a:schemeClr val="lt1"/>
                </a:solidFill>
                <a:latin typeface="IBM Plex Sans Condensed"/>
                <a:ea typeface="IBM Plex Sans Condensed"/>
                <a:cs typeface="IBM Plex Sans Condensed"/>
                <a:sym typeface="IBM Plex Sans Condensed"/>
              </a:defRPr>
            </a:lvl3pPr>
            <a:lvl4pPr lvl="3" algn="r">
              <a:buNone/>
              <a:defRPr sz="1100">
                <a:solidFill>
                  <a:schemeClr val="lt1"/>
                </a:solidFill>
                <a:latin typeface="IBM Plex Sans Condensed"/>
                <a:ea typeface="IBM Plex Sans Condensed"/>
                <a:cs typeface="IBM Plex Sans Condensed"/>
                <a:sym typeface="IBM Plex Sans Condensed"/>
              </a:defRPr>
            </a:lvl4pPr>
            <a:lvl5pPr lvl="4" algn="r">
              <a:buNone/>
              <a:defRPr sz="1100">
                <a:solidFill>
                  <a:schemeClr val="lt1"/>
                </a:solidFill>
                <a:latin typeface="IBM Plex Sans Condensed"/>
                <a:ea typeface="IBM Plex Sans Condensed"/>
                <a:cs typeface="IBM Plex Sans Condensed"/>
                <a:sym typeface="IBM Plex Sans Condensed"/>
              </a:defRPr>
            </a:lvl5pPr>
            <a:lvl6pPr lvl="5" algn="r">
              <a:buNone/>
              <a:defRPr sz="1100">
                <a:solidFill>
                  <a:schemeClr val="lt1"/>
                </a:solidFill>
                <a:latin typeface="IBM Plex Sans Condensed"/>
                <a:ea typeface="IBM Plex Sans Condensed"/>
                <a:cs typeface="IBM Plex Sans Condensed"/>
                <a:sym typeface="IBM Plex Sans Condensed"/>
              </a:defRPr>
            </a:lvl6pPr>
            <a:lvl7pPr lvl="6" algn="r">
              <a:buNone/>
              <a:defRPr sz="1100">
                <a:solidFill>
                  <a:schemeClr val="lt1"/>
                </a:solidFill>
                <a:latin typeface="IBM Plex Sans Condensed"/>
                <a:ea typeface="IBM Plex Sans Condensed"/>
                <a:cs typeface="IBM Plex Sans Condensed"/>
                <a:sym typeface="IBM Plex Sans Condensed"/>
              </a:defRPr>
            </a:lvl7pPr>
            <a:lvl8pPr lvl="7" algn="r">
              <a:buNone/>
              <a:defRPr sz="1100">
                <a:solidFill>
                  <a:schemeClr val="lt1"/>
                </a:solidFill>
                <a:latin typeface="IBM Plex Sans Condensed"/>
                <a:ea typeface="IBM Plex Sans Condensed"/>
                <a:cs typeface="IBM Plex Sans Condensed"/>
                <a:sym typeface="IBM Plex Sans Condensed"/>
              </a:defRPr>
            </a:lvl8pPr>
            <a:lvl9pPr lvl="8" algn="r">
              <a:buNone/>
              <a:defRPr sz="1100">
                <a:solidFill>
                  <a:schemeClr val="lt1"/>
                </a:solidFill>
                <a:latin typeface="IBM Plex Sans Condensed"/>
                <a:ea typeface="IBM Plex Sans Condensed"/>
                <a:cs typeface="IBM Plex Sans Condensed"/>
                <a:sym typeface="IBM Plex Sans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7"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3.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3.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3.png"/><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3.png"/><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5" Type="http://schemas.openxmlformats.org/officeDocument/2006/relationships/image" Target="../media/image3.png"/><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5" Type="http://schemas.openxmlformats.org/officeDocument/2006/relationships/image" Target="../media/image3.png"/><Relationship Id="rId4"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3.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9" name="Google Shape;69;p12"/>
          <p:cNvGrpSpPr/>
          <p:nvPr/>
        </p:nvGrpSpPr>
        <p:grpSpPr>
          <a:xfrm>
            <a:off x="83626" y="3902294"/>
            <a:ext cx="520986" cy="462861"/>
            <a:chOff x="5292575" y="3681900"/>
            <a:chExt cx="420150" cy="373275"/>
          </a:xfrm>
        </p:grpSpPr>
        <p:sp>
          <p:nvSpPr>
            <p:cNvPr id="70" name="Google Shape;70;p12"/>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2"/>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2"/>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2"/>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2"/>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2"/>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2"/>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9525" cap="rnd" cmpd="sng">
              <a:solidFill>
                <a:srgbClr val="1D3E7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46" name="Picture 2" descr="E:\PHOTO ADVENT DS\Logo and Formal\itdel.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0703" y="691840"/>
            <a:ext cx="643926" cy="69379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0" y="2038350"/>
            <a:ext cx="6091977" cy="619287"/>
          </a:xfrm>
        </p:spPr>
        <p:txBody>
          <a:bodyPr/>
          <a:lstStyle/>
          <a:p>
            <a:pPr algn="ctr"/>
            <a:r>
              <a:rPr lang="en-US" sz="1800" dirty="0"/>
              <a:t>Generating a Methodology for ERP </a:t>
            </a:r>
            <a:r>
              <a:rPr lang="en-US" sz="1800" dirty="0" err="1"/>
              <a:t>Implemention</a:t>
            </a:r>
            <a:r>
              <a:rPr lang="en-US" sz="1800" dirty="0"/>
              <a:t> </a:t>
            </a:r>
            <a:r>
              <a:rPr lang="en-US" sz="1800" dirty="0" smtClean="0"/>
              <a:t>Based On </a:t>
            </a:r>
            <a:r>
              <a:rPr lang="en-US" sz="1800" dirty="0"/>
              <a:t>Analysis and Identification Business Process of Vocational Business Enterprises (</a:t>
            </a:r>
            <a:r>
              <a:rPr lang="en-US" sz="1800" dirty="0" err="1"/>
              <a:t>BUMDes</a:t>
            </a:r>
            <a:r>
              <a:rPr lang="en-US" sz="1800" dirty="0"/>
              <a:t>) </a:t>
            </a:r>
            <a:r>
              <a:rPr lang="en-US" sz="1800" dirty="0" smtClean="0"/>
              <a:t>In </a:t>
            </a:r>
            <a:r>
              <a:rPr lang="en-US" sz="1800" dirty="0"/>
              <a:t>Toba </a:t>
            </a:r>
            <a:r>
              <a:rPr lang="en-US" sz="1800" dirty="0" err="1"/>
              <a:t>Samosir</a:t>
            </a:r>
            <a:r>
              <a:rPr lang="en-US" sz="1800" dirty="0" smtClean="0"/>
              <a:t/>
            </a:r>
            <a:br>
              <a:rPr lang="en-US" sz="1800" dirty="0" smtClean="0"/>
            </a:br>
            <a:r>
              <a:rPr lang="en-US" sz="1800" dirty="0" smtClean="0"/>
              <a:t/>
            </a:r>
            <a:br>
              <a:rPr lang="en-US" sz="1800" dirty="0" smtClean="0"/>
            </a:br>
            <a:r>
              <a:rPr lang="en-US" sz="1800" dirty="0" smtClean="0"/>
              <a:t>		</a:t>
            </a:r>
            <a:endParaRPr lang="en-US" sz="1800" dirty="0"/>
          </a:p>
        </p:txBody>
      </p:sp>
      <p:sp>
        <p:nvSpPr>
          <p:cNvPr id="3" name="TextBox 2"/>
          <p:cNvSpPr txBox="1"/>
          <p:nvPr/>
        </p:nvSpPr>
        <p:spPr>
          <a:xfrm>
            <a:off x="781757" y="2822301"/>
            <a:ext cx="4227689" cy="1077218"/>
          </a:xfrm>
          <a:prstGeom prst="rect">
            <a:avLst/>
          </a:prstGeom>
          <a:noFill/>
        </p:spPr>
        <p:txBody>
          <a:bodyPr wrap="square" rtlCol="0">
            <a:spAutoFit/>
          </a:bodyPr>
          <a:lstStyle/>
          <a:p>
            <a:pPr algn="ctr"/>
            <a:r>
              <a:rPr lang="en-US" sz="1600" b="1" dirty="0" smtClean="0">
                <a:solidFill>
                  <a:srgbClr val="002060"/>
                </a:solidFill>
                <a:latin typeface="IBM Plex Sans Condensed" charset="0"/>
              </a:rPr>
              <a:t>TA-10</a:t>
            </a:r>
            <a:r>
              <a:rPr lang="en-US" sz="1600" b="1" dirty="0">
                <a:solidFill>
                  <a:srgbClr val="002060"/>
                </a:solidFill>
                <a:latin typeface="IBM Plex Sans Condensed" charset="0"/>
              </a:rPr>
              <a:t/>
            </a:r>
            <a:br>
              <a:rPr lang="en-US" sz="1600" b="1" dirty="0">
                <a:solidFill>
                  <a:srgbClr val="002060"/>
                </a:solidFill>
                <a:latin typeface="IBM Plex Sans Condensed" charset="0"/>
              </a:rPr>
            </a:br>
            <a:r>
              <a:rPr lang="en-US" sz="1600" b="1" dirty="0">
                <a:solidFill>
                  <a:srgbClr val="002060"/>
                </a:solidFill>
                <a:latin typeface="IBM Plex Sans Condensed" charset="0"/>
              </a:rPr>
              <a:t>Angelina I </a:t>
            </a:r>
            <a:r>
              <a:rPr lang="en-US" sz="1600" b="1" dirty="0" err="1">
                <a:solidFill>
                  <a:srgbClr val="002060"/>
                </a:solidFill>
                <a:latin typeface="IBM Plex Sans Condensed" charset="0"/>
              </a:rPr>
              <a:t>Purba</a:t>
            </a:r>
            <a:r>
              <a:rPr lang="en-US" sz="1600" b="1" dirty="0">
                <a:solidFill>
                  <a:srgbClr val="002060"/>
                </a:solidFill>
                <a:latin typeface="IBM Plex Sans Condensed" charset="0"/>
              </a:rPr>
              <a:t>	</a:t>
            </a:r>
            <a:r>
              <a:rPr lang="en-US" sz="1600" b="1" dirty="0" smtClean="0">
                <a:solidFill>
                  <a:srgbClr val="002060"/>
                </a:solidFill>
                <a:latin typeface="IBM Plex Sans Condensed" charset="0"/>
              </a:rPr>
              <a:t>	12S16010</a:t>
            </a:r>
            <a:r>
              <a:rPr lang="en-US" sz="1600" b="1" dirty="0">
                <a:solidFill>
                  <a:srgbClr val="002060"/>
                </a:solidFill>
                <a:latin typeface="IBM Plex Sans Condensed" charset="0"/>
              </a:rPr>
              <a:t/>
            </a:r>
            <a:br>
              <a:rPr lang="en-US" sz="1600" b="1" dirty="0">
                <a:solidFill>
                  <a:srgbClr val="002060"/>
                </a:solidFill>
                <a:latin typeface="IBM Plex Sans Condensed" charset="0"/>
              </a:rPr>
            </a:br>
            <a:r>
              <a:rPr lang="en-US" sz="1600" b="1" dirty="0" err="1">
                <a:solidFill>
                  <a:srgbClr val="002060"/>
                </a:solidFill>
                <a:latin typeface="IBM Plex Sans Condensed" charset="0"/>
              </a:rPr>
              <a:t>Soraya</a:t>
            </a:r>
            <a:r>
              <a:rPr lang="en-US" sz="1600" b="1" dirty="0">
                <a:solidFill>
                  <a:srgbClr val="002060"/>
                </a:solidFill>
                <a:latin typeface="IBM Plex Sans Condensed" charset="0"/>
              </a:rPr>
              <a:t> M </a:t>
            </a:r>
            <a:r>
              <a:rPr lang="en-US" sz="1600" b="1" dirty="0" err="1">
                <a:solidFill>
                  <a:srgbClr val="002060"/>
                </a:solidFill>
                <a:latin typeface="IBM Plex Sans Condensed" charset="0"/>
              </a:rPr>
              <a:t>Gultom</a:t>
            </a:r>
            <a:r>
              <a:rPr lang="en-US" sz="1600" b="1" dirty="0">
                <a:solidFill>
                  <a:srgbClr val="002060"/>
                </a:solidFill>
                <a:latin typeface="IBM Plex Sans Condensed" charset="0"/>
              </a:rPr>
              <a:t>	</a:t>
            </a:r>
            <a:r>
              <a:rPr lang="en-US" sz="1600" b="1" dirty="0" smtClean="0">
                <a:solidFill>
                  <a:srgbClr val="002060"/>
                </a:solidFill>
                <a:latin typeface="IBM Plex Sans Condensed" charset="0"/>
              </a:rPr>
              <a:t>	12S16021</a:t>
            </a:r>
          </a:p>
          <a:p>
            <a:pPr algn="ctr"/>
            <a:r>
              <a:rPr lang="en-US" sz="1600" b="1" dirty="0" err="1" smtClean="0">
                <a:solidFill>
                  <a:srgbClr val="002060"/>
                </a:solidFill>
                <a:latin typeface="IBM Plex Sans Condensed" charset="0"/>
              </a:rPr>
              <a:t>Adventina</a:t>
            </a:r>
            <a:r>
              <a:rPr lang="en-US" sz="1600" b="1" dirty="0" smtClean="0">
                <a:solidFill>
                  <a:srgbClr val="002060"/>
                </a:solidFill>
                <a:latin typeface="IBM Plex Sans Condensed" charset="0"/>
              </a:rPr>
              <a:t> </a:t>
            </a:r>
            <a:r>
              <a:rPr lang="en-US" sz="1600" b="1" dirty="0">
                <a:solidFill>
                  <a:srgbClr val="002060"/>
                </a:solidFill>
                <a:latin typeface="IBM Plex Sans Condensed" charset="0"/>
              </a:rPr>
              <a:t>D </a:t>
            </a:r>
            <a:r>
              <a:rPr lang="en-US" sz="1600" b="1" dirty="0" err="1">
                <a:solidFill>
                  <a:srgbClr val="002060"/>
                </a:solidFill>
                <a:latin typeface="IBM Plex Sans Condensed" charset="0"/>
              </a:rPr>
              <a:t>Siahaan</a:t>
            </a:r>
            <a:r>
              <a:rPr lang="en-US" sz="1600" b="1" dirty="0">
                <a:solidFill>
                  <a:srgbClr val="002060"/>
                </a:solidFill>
                <a:latin typeface="IBM Plex Sans Condensed" charset="0"/>
              </a:rPr>
              <a:t> 	</a:t>
            </a:r>
            <a:r>
              <a:rPr lang="en-US" sz="1600" b="1" dirty="0" smtClean="0">
                <a:solidFill>
                  <a:srgbClr val="002060"/>
                </a:solidFill>
                <a:latin typeface="IBM Plex Sans Condensed" charset="0"/>
              </a:rPr>
              <a:t>12S16052</a:t>
            </a:r>
            <a:endParaRPr lang="en-US" sz="1600" b="1" dirty="0">
              <a:solidFill>
                <a:srgbClr val="002060"/>
              </a:solidFill>
              <a:latin typeface="IBM Plex Sans Condensed"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advTm="27652">
        <p:fade thruBlk="1"/>
      </p:transition>
    </mc:Choice>
    <mc:Fallback>
      <p:transition advTm="27652">
        <p:fade thruBlk="1"/>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ctrTitle" idx="4294967295"/>
          </p:nvPr>
        </p:nvSpPr>
        <p:spPr>
          <a:xfrm>
            <a:off x="3722725" y="1608150"/>
            <a:ext cx="46992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dirty="0" smtClean="0">
                <a:solidFill>
                  <a:srgbClr val="FDF6DA"/>
                </a:solidFill>
              </a:rPr>
              <a:t>Thank You</a:t>
            </a:r>
            <a:endParaRPr sz="6000" dirty="0">
              <a:solidFill>
                <a:srgbClr val="FDF6DA"/>
              </a:solidFill>
            </a:endParaRPr>
          </a:p>
        </p:txBody>
      </p:sp>
      <p:grpSp>
        <p:nvGrpSpPr>
          <p:cNvPr id="120" name="Google Shape;120;p18"/>
          <p:cNvGrpSpPr/>
          <p:nvPr/>
        </p:nvGrpSpPr>
        <p:grpSpPr>
          <a:xfrm>
            <a:off x="1291544" y="1123522"/>
            <a:ext cx="1840997" cy="1840987"/>
            <a:chOff x="6643075" y="3664250"/>
            <a:chExt cx="407950" cy="407975"/>
          </a:xfrm>
        </p:grpSpPr>
        <p:sp>
          <p:nvSpPr>
            <p:cNvPr id="121" name="Google Shape;121;p18"/>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8"/>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18"/>
          <p:cNvGrpSpPr/>
          <p:nvPr/>
        </p:nvGrpSpPr>
        <p:grpSpPr>
          <a:xfrm rot="-587347">
            <a:off x="1183544" y="3204300"/>
            <a:ext cx="756889" cy="756846"/>
            <a:chOff x="576250" y="4319400"/>
            <a:chExt cx="442075" cy="442050"/>
          </a:xfrm>
        </p:grpSpPr>
        <p:sp>
          <p:nvSpPr>
            <p:cNvPr id="124" name="Google Shape;124;p18"/>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8"/>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8"/>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8"/>
          <p:cNvSpPr/>
          <p:nvPr/>
        </p:nvSpPr>
        <p:spPr>
          <a:xfrm>
            <a:off x="851504" y="1548807"/>
            <a:ext cx="287750" cy="274790"/>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8"/>
          <p:cNvSpPr/>
          <p:nvPr/>
        </p:nvSpPr>
        <p:spPr>
          <a:xfrm rot="2697479">
            <a:off x="2747802" y="2955516"/>
            <a:ext cx="436838" cy="41710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p:cNvSpPr/>
          <p:nvPr/>
        </p:nvSpPr>
        <p:spPr>
          <a:xfrm>
            <a:off x="3093385" y="2717391"/>
            <a:ext cx="174983" cy="167116"/>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8"/>
          <p:cNvSpPr/>
          <p:nvPr/>
        </p:nvSpPr>
        <p:spPr>
          <a:xfrm rot="1280255">
            <a:off x="652129" y="2377597"/>
            <a:ext cx="174931" cy="167124"/>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8"/>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pic>
        <p:nvPicPr>
          <p:cNvPr id="16" name="Picture 2" descr="E:\PHOTO ADVENT DS\Logo and Formal\itdel.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579" y="408321"/>
            <a:ext cx="954504" cy="10284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21906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3105" y="2114550"/>
            <a:ext cx="1341900" cy="381000"/>
          </a:xfrm>
        </p:spPr>
        <p:txBody>
          <a:bodyPr/>
          <a:lstStyle/>
          <a:p>
            <a:r>
              <a:rPr lang="en-US" dirty="0" smtClean="0"/>
              <a:t>Back Ground</a:t>
            </a:r>
            <a:endParaRPr lang="en-US" dirty="0"/>
          </a:p>
        </p:txBody>
      </p:sp>
      <p:sp>
        <p:nvSpPr>
          <p:cNvPr id="3" name="Text Placeholder 2"/>
          <p:cNvSpPr>
            <a:spLocks noGrp="1"/>
          </p:cNvSpPr>
          <p:nvPr>
            <p:ph type="body" idx="1"/>
          </p:nvPr>
        </p:nvSpPr>
        <p:spPr>
          <a:xfrm>
            <a:off x="2209800" y="1123950"/>
            <a:ext cx="5345700" cy="2743200"/>
          </a:xfrm>
        </p:spPr>
        <p:txBody>
          <a:bodyPr/>
          <a:lstStyle/>
          <a:p>
            <a:pPr marL="139700" indent="0">
              <a:buNone/>
            </a:pPr>
            <a:r>
              <a:rPr lang="en-US" sz="1600" b="1" dirty="0">
                <a:solidFill>
                  <a:srgbClr val="002060"/>
                </a:solidFill>
              </a:rPr>
              <a:t>Vocational Business Enterprises (</a:t>
            </a:r>
            <a:r>
              <a:rPr lang="en-US" sz="1600" b="1" dirty="0" err="1">
                <a:solidFill>
                  <a:srgbClr val="002060"/>
                </a:solidFill>
              </a:rPr>
              <a:t>BUMDes</a:t>
            </a:r>
            <a:r>
              <a:rPr lang="en-US" sz="1600" b="1" dirty="0">
                <a:solidFill>
                  <a:srgbClr val="002060"/>
                </a:solidFill>
              </a:rPr>
              <a:t>)</a:t>
            </a:r>
            <a:r>
              <a:rPr lang="en-US" sz="1600" b="1" dirty="0" smtClean="0">
                <a:solidFill>
                  <a:srgbClr val="002060"/>
                </a:solidFill>
              </a:rPr>
              <a:t> </a:t>
            </a:r>
            <a:r>
              <a:rPr lang="en-US" sz="1600" b="1" dirty="0">
                <a:solidFill>
                  <a:srgbClr val="002060"/>
                </a:solidFill>
              </a:rPr>
              <a:t>is a business entity whose entire or most of its capital is owned by the village through direct participation from the village wealth which is separated to manage assets, services, and other businesses for the maximum welfare of the village community</a:t>
            </a:r>
            <a:r>
              <a:rPr lang="en-US" sz="1600" dirty="0" smtClean="0"/>
              <a:t>. </a:t>
            </a:r>
          </a:p>
          <a:p>
            <a:pPr marL="139700" indent="0">
              <a:buNone/>
            </a:pPr>
            <a:endParaRPr lang="en-US" sz="1600" b="1" dirty="0" smtClean="0">
              <a:solidFill>
                <a:srgbClr val="002060"/>
              </a:solidFill>
            </a:endParaRPr>
          </a:p>
          <a:p>
            <a:pPr marL="139700" indent="0">
              <a:buNone/>
            </a:pPr>
            <a:r>
              <a:rPr lang="en-US" sz="1600" b="1" dirty="0" smtClean="0">
                <a:solidFill>
                  <a:srgbClr val="002060"/>
                </a:solidFill>
              </a:rPr>
              <a:t>Toba </a:t>
            </a:r>
            <a:r>
              <a:rPr lang="en-US" sz="1600" b="1" dirty="0" err="1">
                <a:solidFill>
                  <a:srgbClr val="002060"/>
                </a:solidFill>
              </a:rPr>
              <a:t>Samosir</a:t>
            </a:r>
            <a:r>
              <a:rPr lang="en-US" sz="1600" b="1" dirty="0">
                <a:solidFill>
                  <a:srgbClr val="002060"/>
                </a:solidFill>
              </a:rPr>
              <a:t> has 96 </a:t>
            </a:r>
            <a:r>
              <a:rPr lang="en-US" sz="1600" b="1" dirty="0" err="1" smtClean="0">
                <a:solidFill>
                  <a:srgbClr val="002060"/>
                </a:solidFill>
              </a:rPr>
              <a:t>BUMDes</a:t>
            </a:r>
            <a:r>
              <a:rPr lang="en-US" sz="1600" b="1" dirty="0" smtClean="0">
                <a:solidFill>
                  <a:srgbClr val="002060"/>
                </a:solidFill>
              </a:rPr>
              <a:t> </a:t>
            </a:r>
            <a:r>
              <a:rPr lang="en-US" sz="1600" b="1" dirty="0">
                <a:solidFill>
                  <a:srgbClr val="002060"/>
                </a:solidFill>
              </a:rPr>
              <a:t>and not categorized yet</a:t>
            </a:r>
            <a:r>
              <a:rPr lang="en-US" sz="1600" b="1" dirty="0" smtClean="0">
                <a:solidFill>
                  <a:srgbClr val="002060"/>
                </a:solidFill>
              </a:rPr>
              <a:t>.</a:t>
            </a:r>
          </a:p>
          <a:p>
            <a:pPr marL="139700" indent="0">
              <a:buNone/>
            </a:pPr>
            <a:r>
              <a:rPr lang="en-US" sz="1600" b="1" dirty="0" smtClean="0">
                <a:solidFill>
                  <a:srgbClr val="002060"/>
                </a:solidFill>
              </a:rPr>
              <a:t>So that</a:t>
            </a:r>
            <a:r>
              <a:rPr lang="en-US" sz="1600" b="1" dirty="0" smtClean="0">
                <a:solidFill>
                  <a:srgbClr val="002060"/>
                </a:solidFill>
              </a:rPr>
              <a:t>, in this research </a:t>
            </a:r>
            <a:r>
              <a:rPr lang="en-US" sz="1600" b="1" dirty="0" smtClean="0">
                <a:solidFill>
                  <a:srgbClr val="002060"/>
                </a:solidFill>
              </a:rPr>
              <a:t>we’ll categorize it based on its business process.</a:t>
            </a:r>
          </a:p>
          <a:p>
            <a:pPr marL="139700" indent="0">
              <a:buNone/>
            </a:pPr>
            <a:endParaRPr lang="en-US" sz="1600" b="1" dirty="0">
              <a:solidFill>
                <a:srgbClr val="002060"/>
              </a:solidFill>
            </a:endParaRPr>
          </a:p>
          <a:p>
            <a:pPr marL="139700" indent="0">
              <a:buNone/>
            </a:pPr>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pic>
        <p:nvPicPr>
          <p:cNvPr id="5" name="Picture 2" descr="E:\PHOTO ADVENT DS\Logo and Formal\itdel.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742950"/>
            <a:ext cx="643926" cy="693792"/>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008831436"/>
      </p:ext>
    </p:extLst>
  </p:cSld>
  <p:clrMapOvr>
    <a:masterClrMapping/>
  </p:clrMapOvr>
  <p:transition advTm="50539">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343150"/>
            <a:ext cx="1341900" cy="402750"/>
          </a:xfrm>
        </p:spPr>
        <p:txBody>
          <a:bodyPr/>
          <a:lstStyle/>
          <a:p>
            <a:r>
              <a:rPr lang="en-US" dirty="0" smtClean="0"/>
              <a:t>Back Ground</a:t>
            </a:r>
            <a:endParaRPr lang="en-US" dirty="0"/>
          </a:p>
        </p:txBody>
      </p:sp>
      <p:sp>
        <p:nvSpPr>
          <p:cNvPr id="3" name="Text Placeholder 2"/>
          <p:cNvSpPr>
            <a:spLocks noGrp="1"/>
          </p:cNvSpPr>
          <p:nvPr>
            <p:ph type="body" idx="1"/>
          </p:nvPr>
        </p:nvSpPr>
        <p:spPr>
          <a:xfrm>
            <a:off x="2133600" y="895350"/>
            <a:ext cx="5715000" cy="3429000"/>
          </a:xfrm>
        </p:spPr>
        <p:txBody>
          <a:bodyPr/>
          <a:lstStyle/>
          <a:p>
            <a:pPr marL="139700" indent="0">
              <a:buNone/>
            </a:pPr>
            <a:r>
              <a:rPr lang="en-US" sz="1600" b="1" dirty="0" smtClean="0">
                <a:solidFill>
                  <a:srgbClr val="002060"/>
                </a:solidFill>
              </a:rPr>
              <a:t>The </a:t>
            </a:r>
            <a:r>
              <a:rPr lang="en-US" sz="1600" b="1" dirty="0" err="1" smtClean="0">
                <a:solidFill>
                  <a:srgbClr val="002060"/>
                </a:solidFill>
              </a:rPr>
              <a:t>BUMDes</a:t>
            </a:r>
            <a:r>
              <a:rPr lang="en-US" sz="1600" b="1" dirty="0" smtClean="0">
                <a:solidFill>
                  <a:srgbClr val="002060"/>
                </a:solidFill>
              </a:rPr>
              <a:t> need an </a:t>
            </a:r>
            <a:r>
              <a:rPr lang="en-US" sz="1600" b="1" dirty="0">
                <a:solidFill>
                  <a:srgbClr val="002060"/>
                </a:solidFill>
              </a:rPr>
              <a:t>integrated system </a:t>
            </a:r>
            <a:r>
              <a:rPr lang="en-US" sz="1600" b="1" dirty="0" smtClean="0">
                <a:solidFill>
                  <a:srgbClr val="002060"/>
                </a:solidFill>
              </a:rPr>
              <a:t>to improve performance </a:t>
            </a:r>
            <a:r>
              <a:rPr lang="en-US" sz="1600" b="1" dirty="0">
                <a:solidFill>
                  <a:srgbClr val="002060"/>
                </a:solidFill>
              </a:rPr>
              <a:t>of the company's </a:t>
            </a:r>
            <a:r>
              <a:rPr lang="en-US" sz="1600" b="1" dirty="0" smtClean="0">
                <a:solidFill>
                  <a:srgbClr val="002060"/>
                </a:solidFill>
              </a:rPr>
              <a:t>business processes.</a:t>
            </a:r>
          </a:p>
          <a:p>
            <a:pPr marL="139700" indent="0">
              <a:buNone/>
            </a:pPr>
            <a:endParaRPr lang="en-US" sz="1600" b="1" dirty="0">
              <a:solidFill>
                <a:srgbClr val="002060"/>
              </a:solidFill>
            </a:endParaRPr>
          </a:p>
          <a:p>
            <a:pPr marL="139700" indent="0">
              <a:buNone/>
            </a:pPr>
            <a:r>
              <a:rPr lang="en-US" sz="1600" b="1" dirty="0" smtClean="0">
                <a:solidFill>
                  <a:srgbClr val="002060"/>
                </a:solidFill>
              </a:rPr>
              <a:t>So that, we propose Enterprise Resource Planning (ERP)</a:t>
            </a:r>
          </a:p>
          <a:p>
            <a:pPr marL="139700" indent="0">
              <a:buNone/>
            </a:pPr>
            <a:r>
              <a:rPr lang="en-US" sz="1600" b="1" dirty="0">
                <a:solidFill>
                  <a:srgbClr val="002060"/>
                </a:solidFill>
              </a:rPr>
              <a:t>Enterprise resource planning (ERP) is the integrated management of main business processes, often in real-time and mediated by software and technology.</a:t>
            </a:r>
            <a:endParaRPr lang="en-US" sz="1600" b="1" dirty="0" smtClean="0">
              <a:solidFill>
                <a:srgbClr val="002060"/>
              </a:solidFill>
            </a:endParaRPr>
          </a:p>
          <a:p>
            <a:pPr marL="139700" indent="0">
              <a:buNone/>
            </a:pPr>
            <a:endParaRPr lang="en-US" sz="1600" b="1" dirty="0" smtClean="0">
              <a:solidFill>
                <a:srgbClr val="002060"/>
              </a:solidFill>
            </a:endParaRPr>
          </a:p>
          <a:p>
            <a:pPr marL="139700" indent="0">
              <a:buNone/>
            </a:pPr>
            <a:r>
              <a:rPr lang="en-US" sz="1600" b="1" dirty="0" err="1" smtClean="0">
                <a:solidFill>
                  <a:srgbClr val="002060"/>
                </a:solidFill>
              </a:rPr>
              <a:t>BUMDes</a:t>
            </a:r>
            <a:r>
              <a:rPr lang="en-US" sz="1600" b="1" dirty="0" smtClean="0">
                <a:solidFill>
                  <a:srgbClr val="002060"/>
                </a:solidFill>
              </a:rPr>
              <a:t> need methodology for implement the ERP.</a:t>
            </a:r>
          </a:p>
          <a:p>
            <a:pPr marL="139700" indent="0">
              <a:buNone/>
            </a:pPr>
            <a:endParaRPr lang="en-US" sz="1600" b="1" dirty="0" smtClean="0">
              <a:solidFill>
                <a:srgbClr val="002060"/>
              </a:solidFill>
            </a:endParaRPr>
          </a:p>
          <a:p>
            <a:pPr marL="139700" indent="0">
              <a:buNone/>
            </a:pPr>
            <a:r>
              <a:rPr lang="en-US" sz="1600" b="1" dirty="0" smtClean="0">
                <a:solidFill>
                  <a:srgbClr val="002060"/>
                </a:solidFill>
              </a:rPr>
              <a:t>So that, </a:t>
            </a:r>
            <a:r>
              <a:rPr lang="en-US" sz="1600" b="1" dirty="0">
                <a:solidFill>
                  <a:srgbClr val="002060"/>
                </a:solidFill>
              </a:rPr>
              <a:t>in this research we’ll </a:t>
            </a:r>
            <a:r>
              <a:rPr lang="en-US" sz="1600" b="1" dirty="0" smtClean="0">
                <a:solidFill>
                  <a:srgbClr val="002060"/>
                </a:solidFill>
              </a:rPr>
              <a:t>generate a </a:t>
            </a:r>
            <a:r>
              <a:rPr lang="en-US" sz="1600" b="1" dirty="0" smtClean="0">
                <a:solidFill>
                  <a:srgbClr val="002060"/>
                </a:solidFill>
              </a:rPr>
              <a:t>new methodology </a:t>
            </a:r>
            <a:r>
              <a:rPr lang="en-US" sz="1600" b="1" dirty="0" smtClean="0">
                <a:solidFill>
                  <a:srgbClr val="002060"/>
                </a:solidFill>
              </a:rPr>
              <a:t>for implementation ERP for </a:t>
            </a:r>
            <a:r>
              <a:rPr lang="en-US" sz="1600" b="1" dirty="0" err="1" smtClean="0">
                <a:solidFill>
                  <a:srgbClr val="002060"/>
                </a:solidFill>
              </a:rPr>
              <a:t>BUMDes</a:t>
            </a:r>
            <a:r>
              <a:rPr lang="en-US" sz="1600" b="1" dirty="0" smtClean="0">
                <a:solidFill>
                  <a:srgbClr val="002060"/>
                </a:solidFill>
              </a:rPr>
              <a:t>  </a:t>
            </a:r>
            <a:endParaRPr lang="en-US" sz="1600" b="1" dirty="0">
              <a:solidFill>
                <a:srgbClr val="002060"/>
              </a:solidFill>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pic>
        <p:nvPicPr>
          <p:cNvPr id="5" name="Picture 2" descr="E:\PHOTO ADVENT DS\Logo and Formal\itdel.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742950"/>
            <a:ext cx="643926" cy="693792"/>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932894659"/>
      </p:ext>
    </p:extLst>
  </p:cSld>
  <p:clrMapOvr>
    <a:masterClrMapping/>
  </p:clrMapOvr>
  <p:transition advTm="47219">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038350"/>
            <a:ext cx="1341900" cy="631350"/>
          </a:xfrm>
        </p:spPr>
        <p:txBody>
          <a:bodyPr/>
          <a:lstStyle/>
          <a:p>
            <a:r>
              <a:rPr lang="en-US" dirty="0" smtClean="0"/>
              <a:t>Formulation of the </a:t>
            </a:r>
            <a:r>
              <a:rPr lang="en-US" dirty="0" err="1" smtClean="0"/>
              <a:t>Probelm</a:t>
            </a:r>
            <a:endParaRPr lang="en-US" dirty="0"/>
          </a:p>
        </p:txBody>
      </p:sp>
      <p:sp>
        <p:nvSpPr>
          <p:cNvPr id="3" name="Text Placeholder 2"/>
          <p:cNvSpPr>
            <a:spLocks noGrp="1"/>
          </p:cNvSpPr>
          <p:nvPr>
            <p:ph type="body" idx="1"/>
          </p:nvPr>
        </p:nvSpPr>
        <p:spPr/>
        <p:txBody>
          <a:bodyPr/>
          <a:lstStyle/>
          <a:p>
            <a:pPr marL="596900" indent="-457200">
              <a:buClr>
                <a:srgbClr val="002060"/>
              </a:buClr>
              <a:buFont typeface="+mj-lt"/>
              <a:buAutoNum type="arabicPeriod"/>
            </a:pPr>
            <a:r>
              <a:rPr lang="en-US" b="1" dirty="0" smtClean="0">
                <a:solidFill>
                  <a:srgbClr val="002060"/>
                </a:solidFill>
              </a:rPr>
              <a:t>How </a:t>
            </a:r>
            <a:r>
              <a:rPr lang="en-US" b="1" dirty="0">
                <a:solidFill>
                  <a:srgbClr val="002060"/>
                </a:solidFill>
              </a:rPr>
              <a:t>to classify </a:t>
            </a:r>
            <a:r>
              <a:rPr lang="en-US" b="1" dirty="0" err="1">
                <a:solidFill>
                  <a:srgbClr val="002060"/>
                </a:solidFill>
              </a:rPr>
              <a:t>BUMDes</a:t>
            </a:r>
            <a:r>
              <a:rPr lang="en-US" b="1" dirty="0">
                <a:solidFill>
                  <a:srgbClr val="002060"/>
                </a:solidFill>
              </a:rPr>
              <a:t> in Toba </a:t>
            </a:r>
            <a:r>
              <a:rPr lang="en-US" b="1" dirty="0" err="1" smtClean="0">
                <a:solidFill>
                  <a:srgbClr val="002060"/>
                </a:solidFill>
              </a:rPr>
              <a:t>Samosir</a:t>
            </a:r>
            <a:r>
              <a:rPr lang="en-US" b="1" dirty="0" smtClean="0">
                <a:solidFill>
                  <a:srgbClr val="002060"/>
                </a:solidFill>
              </a:rPr>
              <a:t>?</a:t>
            </a:r>
          </a:p>
          <a:p>
            <a:pPr marL="596900" indent="-457200">
              <a:buClr>
                <a:srgbClr val="002060"/>
              </a:buClr>
              <a:buFont typeface="+mj-lt"/>
              <a:buAutoNum type="arabicPeriod"/>
            </a:pPr>
            <a:r>
              <a:rPr lang="en-US" b="1" dirty="0" smtClean="0">
                <a:solidFill>
                  <a:srgbClr val="002060"/>
                </a:solidFill>
              </a:rPr>
              <a:t>How </a:t>
            </a:r>
            <a:r>
              <a:rPr lang="en-US" b="1" dirty="0">
                <a:solidFill>
                  <a:srgbClr val="002060"/>
                </a:solidFill>
              </a:rPr>
              <a:t>to determine the </a:t>
            </a:r>
            <a:r>
              <a:rPr lang="en-US" b="1" dirty="0" smtClean="0">
                <a:solidFill>
                  <a:srgbClr val="002060"/>
                </a:solidFill>
              </a:rPr>
              <a:t>appropriate </a:t>
            </a:r>
            <a:r>
              <a:rPr lang="en-US" b="1" dirty="0">
                <a:solidFill>
                  <a:srgbClr val="002060"/>
                </a:solidFill>
              </a:rPr>
              <a:t>ERP to be implemented at </a:t>
            </a:r>
            <a:r>
              <a:rPr lang="en-US" b="1" dirty="0" err="1">
                <a:solidFill>
                  <a:srgbClr val="002060"/>
                </a:solidFill>
              </a:rPr>
              <a:t>BUMDes</a:t>
            </a:r>
            <a:r>
              <a:rPr lang="en-US" b="1" dirty="0">
                <a:solidFill>
                  <a:srgbClr val="002060"/>
                </a:solidFill>
              </a:rPr>
              <a:t> in Toba </a:t>
            </a:r>
            <a:r>
              <a:rPr lang="en-US" b="1" dirty="0" err="1" smtClean="0">
                <a:solidFill>
                  <a:srgbClr val="002060"/>
                </a:solidFill>
              </a:rPr>
              <a:t>Samosir</a:t>
            </a:r>
            <a:r>
              <a:rPr lang="en-US" b="1" dirty="0" smtClean="0">
                <a:solidFill>
                  <a:srgbClr val="002060"/>
                </a:solidFill>
              </a:rPr>
              <a:t>?</a:t>
            </a:r>
          </a:p>
          <a:p>
            <a:pPr marL="596900" indent="-457200">
              <a:buClr>
                <a:srgbClr val="002060"/>
              </a:buClr>
              <a:buFont typeface="+mj-lt"/>
              <a:buAutoNum type="arabicPeriod"/>
            </a:pPr>
            <a:r>
              <a:rPr lang="en-US" b="1" dirty="0" smtClean="0">
                <a:solidFill>
                  <a:srgbClr val="002060"/>
                </a:solidFill>
              </a:rPr>
              <a:t>What </a:t>
            </a:r>
            <a:r>
              <a:rPr lang="en-US" b="1" dirty="0">
                <a:solidFill>
                  <a:srgbClr val="002060"/>
                </a:solidFill>
              </a:rPr>
              <a:t>is the right method for implementing ERP on </a:t>
            </a:r>
            <a:r>
              <a:rPr lang="en-US" b="1" dirty="0" err="1">
                <a:solidFill>
                  <a:srgbClr val="002060"/>
                </a:solidFill>
              </a:rPr>
              <a:t>BUMDes</a:t>
            </a:r>
            <a:r>
              <a:rPr lang="en-US" b="1" dirty="0">
                <a:solidFill>
                  <a:srgbClr val="002060"/>
                </a:solidFill>
              </a:rPr>
              <a:t> in Toba </a:t>
            </a:r>
            <a:r>
              <a:rPr lang="en-US" b="1" dirty="0" err="1">
                <a:solidFill>
                  <a:srgbClr val="002060"/>
                </a:solidFill>
              </a:rPr>
              <a:t>Samosir</a:t>
            </a:r>
            <a:r>
              <a:rPr lang="en-US" b="1" dirty="0">
                <a:solidFill>
                  <a:srgbClr val="002060"/>
                </a:solidFill>
              </a:rPr>
              <a:t>?</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pic>
        <p:nvPicPr>
          <p:cNvPr id="5" name="Picture 2" descr="E:\PHOTO ADVENT DS\Logo and Formal\itdel.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742950"/>
            <a:ext cx="643926" cy="693792"/>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871669426"/>
      </p:ext>
    </p:extLst>
  </p:cSld>
  <p:clrMapOvr>
    <a:masterClrMapping/>
  </p:clrMapOvr>
  <p:transition advTm="32033">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114550"/>
            <a:ext cx="1341900" cy="631350"/>
          </a:xfrm>
        </p:spPr>
        <p:txBody>
          <a:bodyPr/>
          <a:lstStyle/>
          <a:p>
            <a:r>
              <a:rPr lang="en-US" dirty="0"/>
              <a:t>Purpose of Research</a:t>
            </a:r>
          </a:p>
        </p:txBody>
      </p:sp>
      <p:sp>
        <p:nvSpPr>
          <p:cNvPr id="3" name="Text Placeholder 2"/>
          <p:cNvSpPr>
            <a:spLocks noGrp="1"/>
          </p:cNvSpPr>
          <p:nvPr>
            <p:ph type="body" idx="1"/>
          </p:nvPr>
        </p:nvSpPr>
        <p:spPr>
          <a:xfrm>
            <a:off x="2133600" y="1276350"/>
            <a:ext cx="5657400" cy="2819400"/>
          </a:xfrm>
        </p:spPr>
        <p:txBody>
          <a:bodyPr/>
          <a:lstStyle/>
          <a:p>
            <a:pPr marL="596900" indent="-457200">
              <a:buClr>
                <a:srgbClr val="002060"/>
              </a:buClr>
              <a:buFont typeface="+mj-lt"/>
              <a:buAutoNum type="arabicPeriod"/>
            </a:pPr>
            <a:r>
              <a:rPr lang="en-US" sz="1600" b="1" dirty="0" smtClean="0">
                <a:solidFill>
                  <a:srgbClr val="002060"/>
                </a:solidFill>
              </a:rPr>
              <a:t>Classify </a:t>
            </a:r>
            <a:r>
              <a:rPr lang="en-US" sz="1600" b="1" dirty="0" err="1">
                <a:solidFill>
                  <a:srgbClr val="002060"/>
                </a:solidFill>
              </a:rPr>
              <a:t>BUMDes</a:t>
            </a:r>
            <a:r>
              <a:rPr lang="en-US" sz="1600" b="1" dirty="0">
                <a:solidFill>
                  <a:srgbClr val="002060"/>
                </a:solidFill>
              </a:rPr>
              <a:t> in Toba </a:t>
            </a:r>
            <a:r>
              <a:rPr lang="en-US" sz="1600" b="1" dirty="0" err="1">
                <a:solidFill>
                  <a:srgbClr val="002060"/>
                </a:solidFill>
              </a:rPr>
              <a:t>Samosir</a:t>
            </a:r>
            <a:r>
              <a:rPr lang="en-US" sz="1600" b="1" dirty="0">
                <a:solidFill>
                  <a:srgbClr val="002060"/>
                </a:solidFill>
              </a:rPr>
              <a:t> with a descriptive qualitative research method with qualitative </a:t>
            </a:r>
            <a:r>
              <a:rPr lang="en-US" sz="1600" b="1" dirty="0" smtClean="0">
                <a:solidFill>
                  <a:srgbClr val="002060"/>
                </a:solidFill>
              </a:rPr>
              <a:t>approach</a:t>
            </a:r>
          </a:p>
          <a:p>
            <a:pPr marL="596900" indent="-457200">
              <a:buClr>
                <a:srgbClr val="002060"/>
              </a:buClr>
              <a:buFont typeface="+mj-lt"/>
              <a:buAutoNum type="arabicPeriod"/>
            </a:pPr>
            <a:r>
              <a:rPr lang="en-US" sz="1600" b="1" dirty="0" smtClean="0">
                <a:solidFill>
                  <a:srgbClr val="002060"/>
                </a:solidFill>
              </a:rPr>
              <a:t>Identify </a:t>
            </a:r>
            <a:r>
              <a:rPr lang="en-US" sz="1600" b="1" dirty="0">
                <a:solidFill>
                  <a:srgbClr val="002060"/>
                </a:solidFill>
              </a:rPr>
              <a:t>the main ERP modules to be implemented in accordance with the general business process of </a:t>
            </a:r>
            <a:r>
              <a:rPr lang="en-US" sz="1600" b="1" dirty="0" err="1">
                <a:solidFill>
                  <a:srgbClr val="002060"/>
                </a:solidFill>
              </a:rPr>
              <a:t>BUMDes</a:t>
            </a:r>
            <a:r>
              <a:rPr lang="en-US" sz="1600" b="1" dirty="0">
                <a:solidFill>
                  <a:srgbClr val="002060"/>
                </a:solidFill>
              </a:rPr>
              <a:t> in Toba </a:t>
            </a:r>
            <a:r>
              <a:rPr lang="en-US" sz="1600" b="1" dirty="0" err="1" smtClean="0">
                <a:solidFill>
                  <a:srgbClr val="002060"/>
                </a:solidFill>
              </a:rPr>
              <a:t>Samosir</a:t>
            </a:r>
            <a:endParaRPr lang="en-US" sz="1600" b="1" dirty="0">
              <a:solidFill>
                <a:srgbClr val="002060"/>
              </a:solidFill>
            </a:endParaRPr>
          </a:p>
          <a:p>
            <a:pPr marL="596900" indent="-457200">
              <a:buClr>
                <a:srgbClr val="002060"/>
              </a:buClr>
              <a:buFont typeface="+mj-lt"/>
              <a:buAutoNum type="arabicPeriod"/>
            </a:pPr>
            <a:r>
              <a:rPr lang="en-US" sz="1600" b="1" dirty="0" smtClean="0">
                <a:solidFill>
                  <a:srgbClr val="002060"/>
                </a:solidFill>
              </a:rPr>
              <a:t>Produce </a:t>
            </a:r>
            <a:r>
              <a:rPr lang="en-US" sz="1600" b="1" dirty="0">
                <a:solidFill>
                  <a:srgbClr val="002060"/>
                </a:solidFill>
              </a:rPr>
              <a:t>the appropriate method to implement ERP at </a:t>
            </a:r>
            <a:r>
              <a:rPr lang="en-US" sz="1600" b="1" dirty="0" err="1">
                <a:solidFill>
                  <a:srgbClr val="002060"/>
                </a:solidFill>
              </a:rPr>
              <a:t>BUMDes</a:t>
            </a:r>
            <a:r>
              <a:rPr lang="en-US" sz="1600" b="1" dirty="0">
                <a:solidFill>
                  <a:srgbClr val="002060"/>
                </a:solidFill>
              </a:rPr>
              <a:t> and evaluate the method through a case study on one of each </a:t>
            </a:r>
            <a:r>
              <a:rPr lang="en-US" sz="1600" b="1" dirty="0" err="1">
                <a:solidFill>
                  <a:srgbClr val="002060"/>
                </a:solidFill>
              </a:rPr>
              <a:t>BUMDes</a:t>
            </a:r>
            <a:r>
              <a:rPr lang="en-US" sz="1600" b="1" dirty="0">
                <a:solidFill>
                  <a:srgbClr val="002060"/>
                </a:solidFill>
              </a:rPr>
              <a:t> classification result in Toba </a:t>
            </a:r>
            <a:r>
              <a:rPr lang="en-US" sz="1600" b="1" dirty="0" err="1">
                <a:solidFill>
                  <a:srgbClr val="002060"/>
                </a:solidFill>
              </a:rPr>
              <a:t>Samosir</a:t>
            </a:r>
            <a:r>
              <a:rPr lang="en-US" sz="1600" b="1" dirty="0">
                <a:solidFill>
                  <a:srgbClr val="002060"/>
                </a:solidFill>
              </a:rPr>
              <a:t>.</a:t>
            </a:r>
          </a:p>
          <a:p>
            <a:pPr marL="139700" indent="0">
              <a:buClr>
                <a:srgbClr val="002060"/>
              </a:buClr>
              <a:buNone/>
            </a:pPr>
            <a:endParaRPr lang="en-US" sz="1600" b="1"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pic>
        <p:nvPicPr>
          <p:cNvPr id="5" name="Picture 2" descr="E:\PHOTO ADVENT DS\Logo and Formal\itdel.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742950"/>
            <a:ext cx="643926" cy="693792"/>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70026937"/>
      </p:ext>
    </p:extLst>
  </p:cSld>
  <p:clrMapOvr>
    <a:masterClrMapping/>
  </p:clrMapOvr>
  <p:transition advTm="57947">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297886"/>
            <a:ext cx="1341900" cy="478950"/>
          </a:xfrm>
        </p:spPr>
        <p:txBody>
          <a:bodyPr/>
          <a:lstStyle/>
          <a:p>
            <a:r>
              <a:rPr lang="en-US" dirty="0" smtClean="0"/>
              <a:t>Method</a:t>
            </a:r>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pic>
        <p:nvPicPr>
          <p:cNvPr id="6" name="Picture 2" descr="E:\PHOTO ADVENT DS\Logo and Formal\itdel.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742950"/>
            <a:ext cx="643926" cy="693792"/>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rotWithShape="1">
          <a:blip r:embed="rId5">
            <a:extLst>
              <a:ext uri="{28A0092B-C50C-407E-A947-70E740481C1C}">
                <a14:useLocalDpi xmlns:a14="http://schemas.microsoft.com/office/drawing/2010/main" val="0"/>
              </a:ext>
            </a:extLst>
          </a:blip>
          <a:srcRect l="35052" t="19640" r="30481" b="28672"/>
          <a:stretch/>
        </p:blipFill>
        <p:spPr bwMode="auto">
          <a:xfrm>
            <a:off x="2286000" y="742950"/>
            <a:ext cx="4484511" cy="3781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3658977626"/>
      </p:ext>
    </p:extLst>
  </p:cSld>
  <p:clrMapOvr>
    <a:masterClrMapping/>
  </p:clrMapOvr>
  <p:transition advTm="5666">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marL="482600" indent="-342900">
              <a:buClr>
                <a:srgbClr val="002060"/>
              </a:buClr>
              <a:buFont typeface="+mj-lt"/>
              <a:buAutoNum type="arabicPeriod"/>
            </a:pPr>
            <a:r>
              <a:rPr lang="en-US" sz="1600" b="1" dirty="0" smtClean="0">
                <a:solidFill>
                  <a:srgbClr val="002060"/>
                </a:solidFill>
              </a:rPr>
              <a:t>Identify the problem</a:t>
            </a:r>
            <a:br>
              <a:rPr lang="en-US" sz="1600" b="1" dirty="0" smtClean="0">
                <a:solidFill>
                  <a:srgbClr val="002060"/>
                </a:solidFill>
              </a:rPr>
            </a:br>
            <a:r>
              <a:rPr lang="en-US" sz="1600" b="1" dirty="0" smtClean="0">
                <a:solidFill>
                  <a:srgbClr val="002060"/>
                </a:solidFill>
              </a:rPr>
              <a:t>The </a:t>
            </a:r>
            <a:r>
              <a:rPr lang="en-US" sz="1600" b="1" dirty="0">
                <a:solidFill>
                  <a:srgbClr val="002060"/>
                </a:solidFill>
              </a:rPr>
              <a:t>problem </a:t>
            </a:r>
            <a:r>
              <a:rPr lang="en-US" sz="1600" b="1" dirty="0" smtClean="0">
                <a:solidFill>
                  <a:srgbClr val="002060"/>
                </a:solidFill>
              </a:rPr>
              <a:t>raised is </a:t>
            </a:r>
            <a:r>
              <a:rPr lang="en-US" sz="1600" b="1" dirty="0">
                <a:solidFill>
                  <a:srgbClr val="002060"/>
                </a:solidFill>
              </a:rPr>
              <a:t>generate a methodology for </a:t>
            </a:r>
            <a:r>
              <a:rPr lang="en-US" sz="1600" b="1" dirty="0" smtClean="0">
                <a:solidFill>
                  <a:srgbClr val="002060"/>
                </a:solidFill>
              </a:rPr>
              <a:t>implementation </a:t>
            </a:r>
            <a:r>
              <a:rPr lang="en-US" sz="1600" b="1" dirty="0">
                <a:solidFill>
                  <a:srgbClr val="002060"/>
                </a:solidFill>
              </a:rPr>
              <a:t>ERP for </a:t>
            </a:r>
            <a:r>
              <a:rPr lang="en-US" sz="1600" b="1" dirty="0" err="1" smtClean="0">
                <a:solidFill>
                  <a:srgbClr val="002060"/>
                </a:solidFill>
              </a:rPr>
              <a:t>BUMDes</a:t>
            </a:r>
            <a:r>
              <a:rPr lang="en-US" sz="1600" b="1" dirty="0" smtClean="0">
                <a:solidFill>
                  <a:srgbClr val="002060"/>
                </a:solidFill>
              </a:rPr>
              <a:t> in Toba </a:t>
            </a:r>
            <a:r>
              <a:rPr lang="en-US" sz="1600" b="1" dirty="0" err="1" smtClean="0">
                <a:solidFill>
                  <a:srgbClr val="002060"/>
                </a:solidFill>
              </a:rPr>
              <a:t>Samosir</a:t>
            </a:r>
            <a:endParaRPr lang="en-US" sz="1600" b="1" dirty="0" smtClean="0">
              <a:solidFill>
                <a:srgbClr val="002060"/>
              </a:solidFill>
            </a:endParaRPr>
          </a:p>
          <a:p>
            <a:pPr marL="482600" indent="-342900">
              <a:buClr>
                <a:srgbClr val="002060"/>
              </a:buClr>
              <a:buFont typeface="+mj-lt"/>
              <a:buAutoNum type="arabicPeriod"/>
            </a:pPr>
            <a:r>
              <a:rPr lang="en-US" sz="1600" b="1" dirty="0" smtClean="0">
                <a:solidFill>
                  <a:srgbClr val="002060"/>
                </a:solidFill>
              </a:rPr>
              <a:t>Study </a:t>
            </a:r>
            <a:r>
              <a:rPr lang="en-US" sz="1600" b="1" dirty="0">
                <a:solidFill>
                  <a:srgbClr val="002060"/>
                </a:solidFill>
              </a:rPr>
              <a:t>of </a:t>
            </a:r>
            <a:r>
              <a:rPr lang="en-US" sz="1600" b="1" dirty="0" smtClean="0">
                <a:solidFill>
                  <a:srgbClr val="002060"/>
                </a:solidFill>
              </a:rPr>
              <a:t>literature </a:t>
            </a:r>
            <a:br>
              <a:rPr lang="en-US" sz="1600" b="1" dirty="0" smtClean="0">
                <a:solidFill>
                  <a:srgbClr val="002060"/>
                </a:solidFill>
              </a:rPr>
            </a:br>
            <a:r>
              <a:rPr lang="en-US" sz="1600" b="1" dirty="0" smtClean="0">
                <a:solidFill>
                  <a:srgbClr val="002060"/>
                </a:solidFill>
              </a:rPr>
              <a:t>Find </a:t>
            </a:r>
            <a:r>
              <a:rPr lang="en-US" sz="1600" b="1" dirty="0">
                <a:solidFill>
                  <a:srgbClr val="002060"/>
                </a:solidFill>
              </a:rPr>
              <a:t>out research </a:t>
            </a:r>
            <a:r>
              <a:rPr lang="en-US" sz="1600" b="1" dirty="0" smtClean="0">
                <a:solidFill>
                  <a:srgbClr val="002060"/>
                </a:solidFill>
              </a:rPr>
              <a:t>previously </a:t>
            </a:r>
            <a:r>
              <a:rPr lang="en-US" sz="1600" b="1" dirty="0">
                <a:solidFill>
                  <a:srgbClr val="002060"/>
                </a:solidFill>
              </a:rPr>
              <a:t>done to ensure that researched at this time has never been done or is development of previous </a:t>
            </a:r>
            <a:r>
              <a:rPr lang="en-US" sz="1600" b="1" dirty="0" smtClean="0">
                <a:solidFill>
                  <a:srgbClr val="002060"/>
                </a:solidFill>
              </a:rPr>
              <a:t>research.</a:t>
            </a:r>
          </a:p>
          <a:p>
            <a:pPr marL="482600" indent="-342900">
              <a:buClr>
                <a:srgbClr val="002060"/>
              </a:buClr>
              <a:buFont typeface="+mj-lt"/>
              <a:buAutoNum type="arabicPeriod"/>
            </a:pPr>
            <a:r>
              <a:rPr lang="en-US" sz="1600" b="1" dirty="0" smtClean="0">
                <a:solidFill>
                  <a:srgbClr val="002060"/>
                </a:solidFill>
              </a:rPr>
              <a:t>Data Collection</a:t>
            </a:r>
            <a:br>
              <a:rPr lang="en-US" sz="1600" b="1" dirty="0" smtClean="0">
                <a:solidFill>
                  <a:srgbClr val="002060"/>
                </a:solidFill>
              </a:rPr>
            </a:br>
            <a:r>
              <a:rPr lang="en-US" sz="1600" b="1" dirty="0" smtClean="0">
                <a:solidFill>
                  <a:srgbClr val="002060"/>
                </a:solidFill>
              </a:rPr>
              <a:t>The </a:t>
            </a:r>
            <a:r>
              <a:rPr lang="en-US" sz="1600" b="1" dirty="0">
                <a:solidFill>
                  <a:srgbClr val="002060"/>
                </a:solidFill>
              </a:rPr>
              <a:t>data needed in this study was obtained from </a:t>
            </a:r>
            <a:r>
              <a:rPr lang="en-US" sz="1600" b="1" dirty="0" err="1" smtClean="0">
                <a:solidFill>
                  <a:srgbClr val="002060"/>
                </a:solidFill>
              </a:rPr>
              <a:t>BUMDes</a:t>
            </a:r>
            <a:r>
              <a:rPr lang="en-US" sz="1600" b="1" dirty="0" smtClean="0">
                <a:solidFill>
                  <a:srgbClr val="002060"/>
                </a:solidFill>
              </a:rPr>
              <a:t> </a:t>
            </a:r>
            <a:r>
              <a:rPr lang="en-US" sz="1600" b="1" dirty="0">
                <a:solidFill>
                  <a:srgbClr val="002060"/>
                </a:solidFill>
              </a:rPr>
              <a:t>documents, from observations, and from results interview with </a:t>
            </a:r>
            <a:r>
              <a:rPr lang="en-US" sz="1600" b="1" dirty="0" err="1">
                <a:solidFill>
                  <a:srgbClr val="002060"/>
                </a:solidFill>
              </a:rPr>
              <a:t>BUMDes</a:t>
            </a:r>
            <a:r>
              <a:rPr lang="en-US" sz="1600" b="1" dirty="0">
                <a:solidFill>
                  <a:srgbClr val="002060"/>
                </a:solidFill>
              </a:rPr>
              <a:t> </a:t>
            </a:r>
            <a:r>
              <a:rPr lang="en-US" sz="1600" b="1" dirty="0">
                <a:solidFill>
                  <a:srgbClr val="002060"/>
                </a:solidFill>
              </a:rPr>
              <a:t>employees.</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
        <p:nvSpPr>
          <p:cNvPr id="5" name="Title 1"/>
          <p:cNvSpPr>
            <a:spLocks noGrp="1"/>
          </p:cNvSpPr>
          <p:nvPr>
            <p:ph type="title"/>
          </p:nvPr>
        </p:nvSpPr>
        <p:spPr>
          <a:xfrm>
            <a:off x="304800" y="2297886"/>
            <a:ext cx="1341900" cy="478950"/>
          </a:xfrm>
        </p:spPr>
        <p:txBody>
          <a:bodyPr/>
          <a:lstStyle/>
          <a:p>
            <a:r>
              <a:rPr lang="en-US" dirty="0" smtClean="0"/>
              <a:t>Method</a:t>
            </a:r>
            <a:endParaRPr lang="en-US" dirty="0"/>
          </a:p>
        </p:txBody>
      </p:sp>
      <p:pic>
        <p:nvPicPr>
          <p:cNvPr id="6" name="Picture 2" descr="E:\PHOTO ADVENT DS\Logo and Formal\itdel.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742950"/>
            <a:ext cx="643926" cy="693792"/>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277674856"/>
      </p:ext>
    </p:extLst>
  </p:cSld>
  <p:clrMapOvr>
    <a:masterClrMapping/>
  </p:clrMapOvr>
  <p:transition advTm="45640">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191200" y="1026000"/>
            <a:ext cx="5352600" cy="3450750"/>
          </a:xfrm>
        </p:spPr>
        <p:txBody>
          <a:bodyPr/>
          <a:lstStyle/>
          <a:p>
            <a:pPr marL="482600" indent="-342900">
              <a:buClr>
                <a:srgbClr val="002060"/>
              </a:buClr>
              <a:buFont typeface="+mj-lt"/>
              <a:buAutoNum type="arabicPeriod" startAt="4"/>
            </a:pPr>
            <a:r>
              <a:rPr lang="en-US" sz="1600" b="1" dirty="0" smtClean="0">
                <a:solidFill>
                  <a:srgbClr val="002060"/>
                </a:solidFill>
              </a:rPr>
              <a:t>Data Analysis</a:t>
            </a:r>
            <a:br>
              <a:rPr lang="en-US" sz="1600" b="1" dirty="0" smtClean="0">
                <a:solidFill>
                  <a:srgbClr val="002060"/>
                </a:solidFill>
              </a:rPr>
            </a:br>
            <a:r>
              <a:rPr lang="en-US" sz="1600" b="1" dirty="0" smtClean="0">
                <a:solidFill>
                  <a:srgbClr val="002060"/>
                </a:solidFill>
              </a:rPr>
              <a:t>Find the answer of the problem of the research.</a:t>
            </a:r>
          </a:p>
          <a:p>
            <a:pPr marL="482600" indent="-342900">
              <a:buClr>
                <a:srgbClr val="002060"/>
              </a:buClr>
              <a:buFont typeface="+mj-lt"/>
              <a:buAutoNum type="arabicPeriod" startAt="4"/>
            </a:pPr>
            <a:r>
              <a:rPr lang="en-US" sz="1600" b="1" dirty="0" smtClean="0">
                <a:solidFill>
                  <a:srgbClr val="002060"/>
                </a:solidFill>
              </a:rPr>
              <a:t>The Result of Research</a:t>
            </a:r>
            <a:r>
              <a:rPr lang="en-US" sz="1600" b="1" dirty="0">
                <a:solidFill>
                  <a:srgbClr val="002060"/>
                </a:solidFill>
              </a:rPr>
              <a:t/>
            </a:r>
            <a:br>
              <a:rPr lang="en-US" sz="1600" b="1" dirty="0">
                <a:solidFill>
                  <a:srgbClr val="002060"/>
                </a:solidFill>
              </a:rPr>
            </a:br>
            <a:r>
              <a:rPr lang="en-US" sz="1600" b="1" dirty="0" smtClean="0">
                <a:solidFill>
                  <a:srgbClr val="002060"/>
                </a:solidFill>
              </a:rPr>
              <a:t>The expectation of this research is a new methodology. The new methodology will be use to implementation ERP to </a:t>
            </a:r>
            <a:r>
              <a:rPr lang="en-US" sz="1600" b="1" dirty="0" err="1" smtClean="0">
                <a:solidFill>
                  <a:srgbClr val="002060"/>
                </a:solidFill>
              </a:rPr>
              <a:t>BUMDes</a:t>
            </a:r>
            <a:r>
              <a:rPr lang="en-US" sz="1600" b="1" dirty="0" smtClean="0">
                <a:solidFill>
                  <a:srgbClr val="002060"/>
                </a:solidFill>
              </a:rPr>
              <a:t> .</a:t>
            </a:r>
          </a:p>
          <a:p>
            <a:pPr marL="482600" indent="-342900">
              <a:buClr>
                <a:srgbClr val="002060"/>
              </a:buClr>
              <a:buFont typeface="+mj-lt"/>
              <a:buAutoNum type="arabicPeriod" startAt="4"/>
            </a:pPr>
            <a:r>
              <a:rPr lang="en-US" sz="1600" b="1" dirty="0" smtClean="0">
                <a:solidFill>
                  <a:srgbClr val="002060"/>
                </a:solidFill>
              </a:rPr>
              <a:t>Methodology Testing</a:t>
            </a:r>
            <a:r>
              <a:rPr lang="en-US" sz="1600" b="1" dirty="0">
                <a:solidFill>
                  <a:srgbClr val="002060"/>
                </a:solidFill>
              </a:rPr>
              <a:t/>
            </a:r>
            <a:br>
              <a:rPr lang="en-US" sz="1600" b="1" dirty="0">
                <a:solidFill>
                  <a:srgbClr val="002060"/>
                </a:solidFill>
              </a:rPr>
            </a:br>
            <a:r>
              <a:rPr lang="en-US" sz="1600" b="1" dirty="0" smtClean="0">
                <a:solidFill>
                  <a:srgbClr val="002060"/>
                </a:solidFill>
              </a:rPr>
              <a:t>The new methodology will be testing to one of each category </a:t>
            </a:r>
            <a:r>
              <a:rPr lang="en-US" sz="1600" b="1" dirty="0" err="1" smtClean="0">
                <a:solidFill>
                  <a:srgbClr val="002060"/>
                </a:solidFill>
              </a:rPr>
              <a:t>BUMDes</a:t>
            </a:r>
            <a:r>
              <a:rPr lang="en-US" sz="1600" b="1" dirty="0" smtClean="0">
                <a:solidFill>
                  <a:srgbClr val="002060"/>
                </a:solidFill>
              </a:rPr>
              <a:t> in Toba </a:t>
            </a:r>
            <a:r>
              <a:rPr lang="en-US" sz="1600" b="1" dirty="0" err="1" smtClean="0">
                <a:solidFill>
                  <a:srgbClr val="002060"/>
                </a:solidFill>
              </a:rPr>
              <a:t>Samosir</a:t>
            </a:r>
            <a:r>
              <a:rPr lang="en-US" sz="1600" b="1" dirty="0" smtClean="0">
                <a:solidFill>
                  <a:srgbClr val="002060"/>
                </a:solidFill>
              </a:rPr>
              <a:t>.</a:t>
            </a:r>
          </a:p>
          <a:p>
            <a:pPr marL="482600" indent="-342900">
              <a:buClr>
                <a:srgbClr val="002060"/>
              </a:buClr>
              <a:buFont typeface="+mj-lt"/>
              <a:buAutoNum type="arabicPeriod" startAt="4"/>
            </a:pPr>
            <a:r>
              <a:rPr lang="en-US" sz="1600" b="1" dirty="0" smtClean="0">
                <a:solidFill>
                  <a:srgbClr val="002060"/>
                </a:solidFill>
              </a:rPr>
              <a:t>Conclusion </a:t>
            </a:r>
            <a:r>
              <a:rPr lang="en-US" sz="1600" b="1" dirty="0">
                <a:solidFill>
                  <a:srgbClr val="002060"/>
                </a:solidFill>
              </a:rPr>
              <a:t/>
            </a:r>
            <a:br>
              <a:rPr lang="en-US" sz="1600" b="1" dirty="0">
                <a:solidFill>
                  <a:srgbClr val="002060"/>
                </a:solidFill>
              </a:rPr>
            </a:br>
            <a:r>
              <a:rPr lang="en-US" sz="1600" b="1" dirty="0" smtClean="0">
                <a:solidFill>
                  <a:srgbClr val="002060"/>
                </a:solidFill>
              </a:rPr>
              <a:t>Researcher </a:t>
            </a:r>
            <a:r>
              <a:rPr lang="en-US" sz="1600" b="1" dirty="0">
                <a:solidFill>
                  <a:srgbClr val="002060"/>
                </a:solidFill>
              </a:rPr>
              <a:t>will evaluate the research and make a conclusion and </a:t>
            </a:r>
            <a:r>
              <a:rPr lang="en-US" sz="1600" b="1" dirty="0" smtClean="0">
                <a:solidFill>
                  <a:srgbClr val="002060"/>
                </a:solidFill>
              </a:rPr>
              <a:t>suggestion.</a:t>
            </a:r>
            <a:endParaRPr lang="en-US" sz="1600" dirty="0"/>
          </a:p>
          <a:p>
            <a:pPr marL="482600" indent="-342900">
              <a:buClr>
                <a:srgbClr val="002060"/>
              </a:buClr>
              <a:buFont typeface="+mj-lt"/>
              <a:buAutoNum type="arabicPeriod" startAt="4"/>
            </a:pPr>
            <a:endParaRPr lang="en-US" sz="1600" b="1" dirty="0">
              <a:solidFill>
                <a:srgbClr val="002060"/>
              </a:solidFill>
            </a:endParaRPr>
          </a:p>
          <a:p>
            <a:pPr marL="139700" indent="0">
              <a:buClr>
                <a:srgbClr val="002060"/>
              </a:buClr>
              <a:buNone/>
            </a:pPr>
            <a:endParaRPr lang="en-US" sz="1600" b="1" dirty="0" smtClean="0">
              <a:solidFill>
                <a:srgbClr val="002060"/>
              </a:solidFill>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5" name="Picture 2" descr="E:\PHOTO ADVENT DS\Logo and Formal\itdel.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742950"/>
            <a:ext cx="643926" cy="693792"/>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p:cNvSpPr>
            <a:spLocks noGrp="1"/>
          </p:cNvSpPr>
          <p:nvPr>
            <p:ph type="title"/>
          </p:nvPr>
        </p:nvSpPr>
        <p:spPr>
          <a:xfrm>
            <a:off x="304800" y="2297886"/>
            <a:ext cx="1341900" cy="478950"/>
          </a:xfrm>
        </p:spPr>
        <p:txBody>
          <a:bodyPr/>
          <a:lstStyle/>
          <a:p>
            <a:r>
              <a:rPr lang="en-US" dirty="0" smtClean="0"/>
              <a:t>Method</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450129849"/>
      </p:ext>
    </p:extLst>
  </p:cSld>
  <p:clrMapOvr>
    <a:masterClrMapping/>
  </p:clrMapOvr>
  <p:transition advTm="7277">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819400" y="2038350"/>
            <a:ext cx="2895600" cy="859950"/>
          </a:xfrm>
        </p:spPr>
        <p:txBody>
          <a:bodyPr/>
          <a:lstStyle/>
          <a:p>
            <a:pPr marL="139700" indent="0">
              <a:buNone/>
            </a:pPr>
            <a:r>
              <a:rPr lang="en-US" b="1" dirty="0" smtClean="0">
                <a:solidFill>
                  <a:srgbClr val="002060"/>
                </a:solidFill>
              </a:rPr>
              <a:t>Question </a:t>
            </a:r>
            <a:r>
              <a:rPr lang="en-US" sz="2400" b="1" dirty="0" smtClean="0">
                <a:solidFill>
                  <a:srgbClr val="002060"/>
                </a:solidFill>
              </a:rPr>
              <a:t>and</a:t>
            </a:r>
            <a:r>
              <a:rPr lang="en-US" b="1" dirty="0" smtClean="0">
                <a:solidFill>
                  <a:srgbClr val="002060"/>
                </a:solidFill>
              </a:rPr>
              <a:t> Answer</a:t>
            </a:r>
            <a:endParaRPr lang="en-US" b="1" dirty="0">
              <a:solidFill>
                <a:srgbClr val="002060"/>
              </a:solidFill>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pic>
        <p:nvPicPr>
          <p:cNvPr id="5" name="Picture 2" descr="E:\PHOTO ADVENT DS\Logo and Formal\itdel.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742950"/>
            <a:ext cx="643926" cy="693792"/>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3685466048"/>
      </p:ext>
    </p:extLst>
  </p:cSld>
  <p:clrMapOvr>
    <a:masterClrMapping/>
  </p:clrMapOvr>
  <p:transition advTm="1084">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ctav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2342</TotalTime>
  <Words>260</Words>
  <Application>Microsoft Office PowerPoint</Application>
  <PresentationFormat>On-screen Show (16:9)</PresentationFormat>
  <Paragraphs>46</Paragraphs>
  <Slides>10</Slides>
  <Notes>2</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IBM Plex Sans Condensed</vt:lpstr>
      <vt:lpstr>Frank Ruhl Libre Light</vt:lpstr>
      <vt:lpstr>Octavia template</vt:lpstr>
      <vt:lpstr>Generating a Methodology for ERP Implemention Based On Analysis and Identification Business Process of Vocational Business Enterprises (BUMDes) In Toba Samosir    </vt:lpstr>
      <vt:lpstr>Back Ground</vt:lpstr>
      <vt:lpstr>Back Ground</vt:lpstr>
      <vt:lpstr>Formulation of the Probelm</vt:lpstr>
      <vt:lpstr>Purpose of Research</vt:lpstr>
      <vt:lpstr>Method</vt:lpstr>
      <vt:lpstr>Method</vt:lpstr>
      <vt:lpstr>Method</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Implementasi Odoo di  PT.Mual Tio Maju Bersama</dc:title>
  <dc:creator>ITD_Stu</dc:creator>
  <cp:lastModifiedBy>ITD_Stu</cp:lastModifiedBy>
  <cp:revision>90</cp:revision>
  <dcterms:modified xsi:type="dcterms:W3CDTF">2019-10-16T07:34:56Z</dcterms:modified>
</cp:coreProperties>
</file>